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36" r:id="rId4"/>
  </p:sldMasterIdLst>
  <p:notesMasterIdLst>
    <p:notesMasterId r:id="rId23"/>
  </p:notesMasterIdLst>
  <p:handoutMasterIdLst>
    <p:handoutMasterId r:id="rId24"/>
  </p:handoutMasterIdLst>
  <p:sldIdLst>
    <p:sldId id="256" r:id="rId5"/>
    <p:sldId id="383" r:id="rId6"/>
    <p:sldId id="1509" r:id="rId7"/>
    <p:sldId id="1515" r:id="rId8"/>
    <p:sldId id="1511" r:id="rId9"/>
    <p:sldId id="1516" r:id="rId10"/>
    <p:sldId id="1517" r:id="rId11"/>
    <p:sldId id="1518" r:id="rId12"/>
    <p:sldId id="1519" r:id="rId13"/>
    <p:sldId id="265" r:id="rId14"/>
    <p:sldId id="268" r:id="rId15"/>
    <p:sldId id="1521" r:id="rId16"/>
    <p:sldId id="1523" r:id="rId17"/>
    <p:sldId id="1522" r:id="rId18"/>
    <p:sldId id="1524" r:id="rId19"/>
    <p:sldId id="1512" r:id="rId20"/>
    <p:sldId id="1520" r:id="rId21"/>
    <p:sldId id="151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B69CB5-3730-4B3B-B2B3-7DEE71471DB2}" v="686" dt="2025-05-31T06:10:32.3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>
        <p:scale>
          <a:sx n="100" d="100"/>
          <a:sy n="100" d="100"/>
        </p:scale>
        <p:origin x="-1694" y="-6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64E612-9C9F-44AB-8B75-9EAAAADAC9BF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CB78FC6-6700-40F0-A57E-9A230FA24B82}">
      <dgm:prSet/>
      <dgm:spPr/>
      <dgm:t>
        <a:bodyPr/>
        <a:lstStyle/>
        <a:p>
          <a:r>
            <a:rPr lang="en-US" b="1"/>
            <a:t>Manual Record Keeping</a:t>
          </a:r>
          <a:br>
            <a:rPr lang="en-US"/>
          </a:br>
          <a:r>
            <a:rPr lang="en-US"/>
            <a:t>Most small hospitals still use paper-based systems to store patient details.</a:t>
          </a:r>
          <a:br>
            <a:rPr lang="en-US"/>
          </a:br>
          <a:r>
            <a:rPr lang="en-US"/>
            <a:t>This method is time-consuming and prone to human errors.</a:t>
          </a:r>
        </a:p>
      </dgm:t>
    </dgm:pt>
    <dgm:pt modelId="{32ECE2A5-C4A7-458B-8B23-1C3C380CC9C7}" type="parTrans" cxnId="{4BDA71EE-2236-4658-BC32-68CF4CF890B7}">
      <dgm:prSet/>
      <dgm:spPr/>
      <dgm:t>
        <a:bodyPr/>
        <a:lstStyle/>
        <a:p>
          <a:endParaRPr lang="en-US"/>
        </a:p>
      </dgm:t>
    </dgm:pt>
    <dgm:pt modelId="{8CE8ECC5-6387-49E4-A2D5-98FCFA4989A6}" type="sibTrans" cxnId="{4BDA71EE-2236-4658-BC32-68CF4CF890B7}">
      <dgm:prSet/>
      <dgm:spPr/>
      <dgm:t>
        <a:bodyPr/>
        <a:lstStyle/>
        <a:p>
          <a:endParaRPr lang="en-US"/>
        </a:p>
      </dgm:t>
    </dgm:pt>
    <dgm:pt modelId="{76C5E562-7EF2-4CB8-958B-2ED22E7ED077}">
      <dgm:prSet/>
      <dgm:spPr/>
      <dgm:t>
        <a:bodyPr/>
        <a:lstStyle/>
        <a:p>
          <a:r>
            <a:rPr lang="en-US" b="1"/>
            <a:t>Limited Accessibility</a:t>
          </a:r>
          <a:br>
            <a:rPr lang="en-US"/>
          </a:br>
          <a:r>
            <a:rPr lang="en-US"/>
            <a:t>Patient records are stored in physical files, making access and retrieval difficult.</a:t>
          </a:r>
          <a:br>
            <a:rPr lang="en-US"/>
          </a:br>
          <a:r>
            <a:rPr lang="en-US"/>
            <a:t>Only one person can use the data at a time.</a:t>
          </a:r>
        </a:p>
      </dgm:t>
    </dgm:pt>
    <dgm:pt modelId="{EC9C855A-CC22-4C18-B2CB-6C6867749330}" type="parTrans" cxnId="{E4F4360E-0118-4C8F-9720-0FBAC5D5966B}">
      <dgm:prSet/>
      <dgm:spPr/>
      <dgm:t>
        <a:bodyPr/>
        <a:lstStyle/>
        <a:p>
          <a:endParaRPr lang="en-US"/>
        </a:p>
      </dgm:t>
    </dgm:pt>
    <dgm:pt modelId="{86A2215D-469D-4872-B49C-478DB1BB926F}" type="sibTrans" cxnId="{E4F4360E-0118-4C8F-9720-0FBAC5D5966B}">
      <dgm:prSet/>
      <dgm:spPr/>
      <dgm:t>
        <a:bodyPr/>
        <a:lstStyle/>
        <a:p>
          <a:endParaRPr lang="en-US"/>
        </a:p>
      </dgm:t>
    </dgm:pt>
    <dgm:pt modelId="{5683BC0E-7FD2-4046-BC84-29569DC892C3}">
      <dgm:prSet/>
      <dgm:spPr/>
      <dgm:t>
        <a:bodyPr/>
        <a:lstStyle/>
        <a:p>
          <a:r>
            <a:rPr lang="en-US" b="1"/>
            <a:t>Lack of Data Security</a:t>
          </a:r>
          <a:br>
            <a:rPr lang="en-US"/>
          </a:br>
          <a:r>
            <a:rPr lang="en-US"/>
            <a:t>Paper records can be lost, damaged, or accessed without authorization.</a:t>
          </a:r>
          <a:br>
            <a:rPr lang="en-US"/>
          </a:br>
          <a:r>
            <a:rPr lang="en-US"/>
            <a:t>There is minimal control over who views or edits the information.</a:t>
          </a:r>
        </a:p>
      </dgm:t>
    </dgm:pt>
    <dgm:pt modelId="{087A334F-62DE-43E1-A9AC-7207BFD37C59}" type="parTrans" cxnId="{14237A24-CBE6-4CAB-9A34-0397A9CBFCE2}">
      <dgm:prSet/>
      <dgm:spPr/>
      <dgm:t>
        <a:bodyPr/>
        <a:lstStyle/>
        <a:p>
          <a:endParaRPr lang="en-US"/>
        </a:p>
      </dgm:t>
    </dgm:pt>
    <dgm:pt modelId="{67A6E804-7856-4CCA-B4EA-F87B748DFDA4}" type="sibTrans" cxnId="{14237A24-CBE6-4CAB-9A34-0397A9CBFCE2}">
      <dgm:prSet/>
      <dgm:spPr/>
      <dgm:t>
        <a:bodyPr/>
        <a:lstStyle/>
        <a:p>
          <a:endParaRPr lang="en-US"/>
        </a:p>
      </dgm:t>
    </dgm:pt>
    <dgm:pt modelId="{C09FD6CB-F8E7-4713-8A6A-BB931326BBAE}">
      <dgm:prSet/>
      <dgm:spPr/>
      <dgm:t>
        <a:bodyPr/>
        <a:lstStyle/>
        <a:p>
          <a:r>
            <a:rPr lang="en-US" b="1"/>
            <a:t>No Search or Filter Options</a:t>
          </a:r>
          <a:br>
            <a:rPr lang="en-US"/>
          </a:br>
          <a:r>
            <a:rPr lang="en-US"/>
            <a:t>Finding specific patient information takes time as there’s no digital search functionality.</a:t>
          </a:r>
          <a:br>
            <a:rPr lang="en-US"/>
          </a:br>
          <a:r>
            <a:rPr lang="en-US"/>
            <a:t>It often requires checking multiple files manually.</a:t>
          </a:r>
        </a:p>
      </dgm:t>
    </dgm:pt>
    <dgm:pt modelId="{0AF35FF5-E68E-43B2-A387-DB1E8109799F}" type="parTrans" cxnId="{BB1B0971-677A-4AE9-B562-C02A9E86B52B}">
      <dgm:prSet/>
      <dgm:spPr/>
      <dgm:t>
        <a:bodyPr/>
        <a:lstStyle/>
        <a:p>
          <a:endParaRPr lang="en-US"/>
        </a:p>
      </dgm:t>
    </dgm:pt>
    <dgm:pt modelId="{7BA7BE61-987E-45B1-98CF-33D6CD5784BA}" type="sibTrans" cxnId="{BB1B0971-677A-4AE9-B562-C02A9E86B52B}">
      <dgm:prSet/>
      <dgm:spPr/>
      <dgm:t>
        <a:bodyPr/>
        <a:lstStyle/>
        <a:p>
          <a:endParaRPr lang="en-US"/>
        </a:p>
      </dgm:t>
    </dgm:pt>
    <dgm:pt modelId="{40B50AA7-9E02-4C59-AFA7-399637A6D297}">
      <dgm:prSet/>
      <dgm:spPr/>
      <dgm:t>
        <a:bodyPr/>
        <a:lstStyle/>
        <a:p>
          <a:r>
            <a:rPr lang="en-US" b="1"/>
            <a:t>Difficult to Update Information</a:t>
          </a:r>
          <a:br>
            <a:rPr lang="en-US"/>
          </a:br>
          <a:r>
            <a:rPr lang="en-US"/>
            <a:t>Updating patient records involves rewriting or adding new pages.</a:t>
          </a:r>
          <a:br>
            <a:rPr lang="en-US"/>
          </a:br>
          <a:r>
            <a:rPr lang="en-US"/>
            <a:t>This can cause confusion and increases the chance of duplicate data.</a:t>
          </a:r>
        </a:p>
      </dgm:t>
    </dgm:pt>
    <dgm:pt modelId="{285CB366-BBD3-4571-B248-4FC6B36586C0}" type="parTrans" cxnId="{3D840F57-A007-42B1-9811-F6831D36F2A0}">
      <dgm:prSet/>
      <dgm:spPr/>
      <dgm:t>
        <a:bodyPr/>
        <a:lstStyle/>
        <a:p>
          <a:endParaRPr lang="en-US"/>
        </a:p>
      </dgm:t>
    </dgm:pt>
    <dgm:pt modelId="{088F5FBD-9F90-4A64-BAA1-DBE6CB2FE1A2}" type="sibTrans" cxnId="{3D840F57-A007-42B1-9811-F6831D36F2A0}">
      <dgm:prSet/>
      <dgm:spPr/>
      <dgm:t>
        <a:bodyPr/>
        <a:lstStyle/>
        <a:p>
          <a:endParaRPr lang="en-US"/>
        </a:p>
      </dgm:t>
    </dgm:pt>
    <dgm:pt modelId="{2ABCD5FE-C49B-4774-A9CC-FB83B6F63711}" type="pres">
      <dgm:prSet presAssocID="{C264E612-9C9F-44AB-8B75-9EAAAADAC9BF}" presName="outerComposite" presStyleCnt="0">
        <dgm:presLayoutVars>
          <dgm:chMax val="5"/>
          <dgm:dir/>
          <dgm:resizeHandles val="exact"/>
        </dgm:presLayoutVars>
      </dgm:prSet>
      <dgm:spPr/>
    </dgm:pt>
    <dgm:pt modelId="{7FBE06B7-5180-499F-8702-11F110A8DB8F}" type="pres">
      <dgm:prSet presAssocID="{C264E612-9C9F-44AB-8B75-9EAAAADAC9BF}" presName="dummyMaxCanvas" presStyleCnt="0">
        <dgm:presLayoutVars/>
      </dgm:prSet>
      <dgm:spPr/>
    </dgm:pt>
    <dgm:pt modelId="{D5AA8285-9D23-45B4-88F8-42022ED0927D}" type="pres">
      <dgm:prSet presAssocID="{C264E612-9C9F-44AB-8B75-9EAAAADAC9BF}" presName="FiveNodes_1" presStyleLbl="node1" presStyleIdx="0" presStyleCnt="5">
        <dgm:presLayoutVars>
          <dgm:bulletEnabled val="1"/>
        </dgm:presLayoutVars>
      </dgm:prSet>
      <dgm:spPr/>
    </dgm:pt>
    <dgm:pt modelId="{659DAAB0-B870-4250-8BCE-6045242E129D}" type="pres">
      <dgm:prSet presAssocID="{C264E612-9C9F-44AB-8B75-9EAAAADAC9BF}" presName="FiveNodes_2" presStyleLbl="node1" presStyleIdx="1" presStyleCnt="5">
        <dgm:presLayoutVars>
          <dgm:bulletEnabled val="1"/>
        </dgm:presLayoutVars>
      </dgm:prSet>
      <dgm:spPr/>
    </dgm:pt>
    <dgm:pt modelId="{3164139F-0352-4E81-93A6-F567E34F386F}" type="pres">
      <dgm:prSet presAssocID="{C264E612-9C9F-44AB-8B75-9EAAAADAC9BF}" presName="FiveNodes_3" presStyleLbl="node1" presStyleIdx="2" presStyleCnt="5">
        <dgm:presLayoutVars>
          <dgm:bulletEnabled val="1"/>
        </dgm:presLayoutVars>
      </dgm:prSet>
      <dgm:spPr/>
    </dgm:pt>
    <dgm:pt modelId="{FC24EA46-78D5-478D-9FC7-CEBD446ACD6A}" type="pres">
      <dgm:prSet presAssocID="{C264E612-9C9F-44AB-8B75-9EAAAADAC9BF}" presName="FiveNodes_4" presStyleLbl="node1" presStyleIdx="3" presStyleCnt="5">
        <dgm:presLayoutVars>
          <dgm:bulletEnabled val="1"/>
        </dgm:presLayoutVars>
      </dgm:prSet>
      <dgm:spPr/>
    </dgm:pt>
    <dgm:pt modelId="{BD428C00-0200-41A6-8C2C-D4DB9580CA89}" type="pres">
      <dgm:prSet presAssocID="{C264E612-9C9F-44AB-8B75-9EAAAADAC9BF}" presName="FiveNodes_5" presStyleLbl="node1" presStyleIdx="4" presStyleCnt="5">
        <dgm:presLayoutVars>
          <dgm:bulletEnabled val="1"/>
        </dgm:presLayoutVars>
      </dgm:prSet>
      <dgm:spPr/>
    </dgm:pt>
    <dgm:pt modelId="{72CB4AB1-C3D5-47C0-8DB0-80F22A1825CC}" type="pres">
      <dgm:prSet presAssocID="{C264E612-9C9F-44AB-8B75-9EAAAADAC9BF}" presName="FiveConn_1-2" presStyleLbl="fgAccFollowNode1" presStyleIdx="0" presStyleCnt="4">
        <dgm:presLayoutVars>
          <dgm:bulletEnabled val="1"/>
        </dgm:presLayoutVars>
      </dgm:prSet>
      <dgm:spPr/>
    </dgm:pt>
    <dgm:pt modelId="{6CEF70FB-C77C-489A-A381-E1681B9A765D}" type="pres">
      <dgm:prSet presAssocID="{C264E612-9C9F-44AB-8B75-9EAAAADAC9BF}" presName="FiveConn_2-3" presStyleLbl="fgAccFollowNode1" presStyleIdx="1" presStyleCnt="4">
        <dgm:presLayoutVars>
          <dgm:bulletEnabled val="1"/>
        </dgm:presLayoutVars>
      </dgm:prSet>
      <dgm:spPr/>
    </dgm:pt>
    <dgm:pt modelId="{C66C58E9-FA27-4584-9FE3-942388BA1AE0}" type="pres">
      <dgm:prSet presAssocID="{C264E612-9C9F-44AB-8B75-9EAAAADAC9BF}" presName="FiveConn_3-4" presStyleLbl="fgAccFollowNode1" presStyleIdx="2" presStyleCnt="4">
        <dgm:presLayoutVars>
          <dgm:bulletEnabled val="1"/>
        </dgm:presLayoutVars>
      </dgm:prSet>
      <dgm:spPr/>
    </dgm:pt>
    <dgm:pt modelId="{7416AD1A-783C-4EE3-BC2E-6ADAA700DA4B}" type="pres">
      <dgm:prSet presAssocID="{C264E612-9C9F-44AB-8B75-9EAAAADAC9BF}" presName="FiveConn_4-5" presStyleLbl="fgAccFollowNode1" presStyleIdx="3" presStyleCnt="4">
        <dgm:presLayoutVars>
          <dgm:bulletEnabled val="1"/>
        </dgm:presLayoutVars>
      </dgm:prSet>
      <dgm:spPr/>
    </dgm:pt>
    <dgm:pt modelId="{A694C9EC-BC13-4238-B949-BECFEA907900}" type="pres">
      <dgm:prSet presAssocID="{C264E612-9C9F-44AB-8B75-9EAAAADAC9BF}" presName="FiveNodes_1_text" presStyleLbl="node1" presStyleIdx="4" presStyleCnt="5">
        <dgm:presLayoutVars>
          <dgm:bulletEnabled val="1"/>
        </dgm:presLayoutVars>
      </dgm:prSet>
      <dgm:spPr/>
    </dgm:pt>
    <dgm:pt modelId="{6A363842-1A67-4F13-A3EB-455088AFAA8F}" type="pres">
      <dgm:prSet presAssocID="{C264E612-9C9F-44AB-8B75-9EAAAADAC9BF}" presName="FiveNodes_2_text" presStyleLbl="node1" presStyleIdx="4" presStyleCnt="5">
        <dgm:presLayoutVars>
          <dgm:bulletEnabled val="1"/>
        </dgm:presLayoutVars>
      </dgm:prSet>
      <dgm:spPr/>
    </dgm:pt>
    <dgm:pt modelId="{843F7CB1-FA70-4284-BC34-D9328BA799FB}" type="pres">
      <dgm:prSet presAssocID="{C264E612-9C9F-44AB-8B75-9EAAAADAC9BF}" presName="FiveNodes_3_text" presStyleLbl="node1" presStyleIdx="4" presStyleCnt="5">
        <dgm:presLayoutVars>
          <dgm:bulletEnabled val="1"/>
        </dgm:presLayoutVars>
      </dgm:prSet>
      <dgm:spPr/>
    </dgm:pt>
    <dgm:pt modelId="{095D1C10-6FA8-4CB5-95AD-5BD42BEBF271}" type="pres">
      <dgm:prSet presAssocID="{C264E612-9C9F-44AB-8B75-9EAAAADAC9BF}" presName="FiveNodes_4_text" presStyleLbl="node1" presStyleIdx="4" presStyleCnt="5">
        <dgm:presLayoutVars>
          <dgm:bulletEnabled val="1"/>
        </dgm:presLayoutVars>
      </dgm:prSet>
      <dgm:spPr/>
    </dgm:pt>
    <dgm:pt modelId="{30C04051-1AD6-4D15-B671-01832E2335C0}" type="pres">
      <dgm:prSet presAssocID="{C264E612-9C9F-44AB-8B75-9EAAAADAC9BF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F9BD0305-D564-428C-805C-5755877F70AF}" type="presOf" srcId="{86A2215D-469D-4872-B49C-478DB1BB926F}" destId="{6CEF70FB-C77C-489A-A381-E1681B9A765D}" srcOrd="0" destOrd="0" presId="urn:microsoft.com/office/officeart/2005/8/layout/vProcess5"/>
    <dgm:cxn modelId="{E4F4360E-0118-4C8F-9720-0FBAC5D5966B}" srcId="{C264E612-9C9F-44AB-8B75-9EAAAADAC9BF}" destId="{76C5E562-7EF2-4CB8-958B-2ED22E7ED077}" srcOrd="1" destOrd="0" parTransId="{EC9C855A-CC22-4C18-B2CB-6C6867749330}" sibTransId="{86A2215D-469D-4872-B49C-478DB1BB926F}"/>
    <dgm:cxn modelId="{14237A24-CBE6-4CAB-9A34-0397A9CBFCE2}" srcId="{C264E612-9C9F-44AB-8B75-9EAAAADAC9BF}" destId="{5683BC0E-7FD2-4046-BC84-29569DC892C3}" srcOrd="2" destOrd="0" parTransId="{087A334F-62DE-43E1-A9AC-7207BFD37C59}" sibTransId="{67A6E804-7856-4CCA-B4EA-F87B748DFDA4}"/>
    <dgm:cxn modelId="{72523338-E7AC-4CEA-84C7-45F259C2038B}" type="presOf" srcId="{76C5E562-7EF2-4CB8-958B-2ED22E7ED077}" destId="{6A363842-1A67-4F13-A3EB-455088AFAA8F}" srcOrd="1" destOrd="0" presId="urn:microsoft.com/office/officeart/2005/8/layout/vProcess5"/>
    <dgm:cxn modelId="{5C029242-A286-44DC-A40E-29DE31A94751}" type="presOf" srcId="{40B50AA7-9E02-4C59-AFA7-399637A6D297}" destId="{30C04051-1AD6-4D15-B671-01832E2335C0}" srcOrd="1" destOrd="0" presId="urn:microsoft.com/office/officeart/2005/8/layout/vProcess5"/>
    <dgm:cxn modelId="{9DAC3B67-E8DD-4C1A-8424-69E66948182E}" type="presOf" srcId="{9CB78FC6-6700-40F0-A57E-9A230FA24B82}" destId="{A694C9EC-BC13-4238-B949-BECFEA907900}" srcOrd="1" destOrd="0" presId="urn:microsoft.com/office/officeart/2005/8/layout/vProcess5"/>
    <dgm:cxn modelId="{BB1B0971-677A-4AE9-B562-C02A9E86B52B}" srcId="{C264E612-9C9F-44AB-8B75-9EAAAADAC9BF}" destId="{C09FD6CB-F8E7-4713-8A6A-BB931326BBAE}" srcOrd="3" destOrd="0" parTransId="{0AF35FF5-E68E-43B2-A387-DB1E8109799F}" sibTransId="{7BA7BE61-987E-45B1-98CF-33D6CD5784BA}"/>
    <dgm:cxn modelId="{66496974-2EAE-4F66-BE20-CA7AF4B9F2CC}" type="presOf" srcId="{67A6E804-7856-4CCA-B4EA-F87B748DFDA4}" destId="{C66C58E9-FA27-4584-9FE3-942388BA1AE0}" srcOrd="0" destOrd="0" presId="urn:microsoft.com/office/officeart/2005/8/layout/vProcess5"/>
    <dgm:cxn modelId="{EF1F6B55-B307-4AF4-9DD6-91B241A835CA}" type="presOf" srcId="{76C5E562-7EF2-4CB8-958B-2ED22E7ED077}" destId="{659DAAB0-B870-4250-8BCE-6045242E129D}" srcOrd="0" destOrd="0" presId="urn:microsoft.com/office/officeart/2005/8/layout/vProcess5"/>
    <dgm:cxn modelId="{3D840F57-A007-42B1-9811-F6831D36F2A0}" srcId="{C264E612-9C9F-44AB-8B75-9EAAAADAC9BF}" destId="{40B50AA7-9E02-4C59-AFA7-399637A6D297}" srcOrd="4" destOrd="0" parTransId="{285CB366-BBD3-4571-B248-4FC6B36586C0}" sibTransId="{088F5FBD-9F90-4A64-BAA1-DBE6CB2FE1A2}"/>
    <dgm:cxn modelId="{25DC497A-B902-431B-99E5-E54C27E8AAA5}" type="presOf" srcId="{5683BC0E-7FD2-4046-BC84-29569DC892C3}" destId="{843F7CB1-FA70-4284-BC34-D9328BA799FB}" srcOrd="1" destOrd="0" presId="urn:microsoft.com/office/officeart/2005/8/layout/vProcess5"/>
    <dgm:cxn modelId="{2191D97D-93A0-4EBD-B21E-F9860C7F9E09}" type="presOf" srcId="{C264E612-9C9F-44AB-8B75-9EAAAADAC9BF}" destId="{2ABCD5FE-C49B-4774-A9CC-FB83B6F63711}" srcOrd="0" destOrd="0" presId="urn:microsoft.com/office/officeart/2005/8/layout/vProcess5"/>
    <dgm:cxn modelId="{CF6A607F-FBFC-4E02-ABFF-018A4A5B8752}" type="presOf" srcId="{5683BC0E-7FD2-4046-BC84-29569DC892C3}" destId="{3164139F-0352-4E81-93A6-F567E34F386F}" srcOrd="0" destOrd="0" presId="urn:microsoft.com/office/officeart/2005/8/layout/vProcess5"/>
    <dgm:cxn modelId="{27DD5898-82CC-487E-9C56-EAE786178244}" type="presOf" srcId="{8CE8ECC5-6387-49E4-A2D5-98FCFA4989A6}" destId="{72CB4AB1-C3D5-47C0-8DB0-80F22A1825CC}" srcOrd="0" destOrd="0" presId="urn:microsoft.com/office/officeart/2005/8/layout/vProcess5"/>
    <dgm:cxn modelId="{A4D9139A-BC5B-4A5F-AFFB-9A79DA0A2182}" type="presOf" srcId="{40B50AA7-9E02-4C59-AFA7-399637A6D297}" destId="{BD428C00-0200-41A6-8C2C-D4DB9580CA89}" srcOrd="0" destOrd="0" presId="urn:microsoft.com/office/officeart/2005/8/layout/vProcess5"/>
    <dgm:cxn modelId="{55AA7DB7-38BF-4A30-9E6F-120E21F223E4}" type="presOf" srcId="{9CB78FC6-6700-40F0-A57E-9A230FA24B82}" destId="{D5AA8285-9D23-45B4-88F8-42022ED0927D}" srcOrd="0" destOrd="0" presId="urn:microsoft.com/office/officeart/2005/8/layout/vProcess5"/>
    <dgm:cxn modelId="{724AABDE-A23D-450D-9D94-B03B1729856F}" type="presOf" srcId="{C09FD6CB-F8E7-4713-8A6A-BB931326BBAE}" destId="{095D1C10-6FA8-4CB5-95AD-5BD42BEBF271}" srcOrd="1" destOrd="0" presId="urn:microsoft.com/office/officeart/2005/8/layout/vProcess5"/>
    <dgm:cxn modelId="{4BDA71EE-2236-4658-BC32-68CF4CF890B7}" srcId="{C264E612-9C9F-44AB-8B75-9EAAAADAC9BF}" destId="{9CB78FC6-6700-40F0-A57E-9A230FA24B82}" srcOrd="0" destOrd="0" parTransId="{32ECE2A5-C4A7-458B-8B23-1C3C380CC9C7}" sibTransId="{8CE8ECC5-6387-49E4-A2D5-98FCFA4989A6}"/>
    <dgm:cxn modelId="{A058C0F1-64E3-42EC-AA76-8969EBF48CAD}" type="presOf" srcId="{7BA7BE61-987E-45B1-98CF-33D6CD5784BA}" destId="{7416AD1A-783C-4EE3-BC2E-6ADAA700DA4B}" srcOrd="0" destOrd="0" presId="urn:microsoft.com/office/officeart/2005/8/layout/vProcess5"/>
    <dgm:cxn modelId="{A4C111FB-7682-4DA0-85E3-C3E07810BA1B}" type="presOf" srcId="{C09FD6CB-F8E7-4713-8A6A-BB931326BBAE}" destId="{FC24EA46-78D5-478D-9FC7-CEBD446ACD6A}" srcOrd="0" destOrd="0" presId="urn:microsoft.com/office/officeart/2005/8/layout/vProcess5"/>
    <dgm:cxn modelId="{DE45D5EC-6C6F-423D-ADDD-4C0C0AEC7F97}" type="presParOf" srcId="{2ABCD5FE-C49B-4774-A9CC-FB83B6F63711}" destId="{7FBE06B7-5180-499F-8702-11F110A8DB8F}" srcOrd="0" destOrd="0" presId="urn:microsoft.com/office/officeart/2005/8/layout/vProcess5"/>
    <dgm:cxn modelId="{9E385323-B024-4C37-98DF-3E0C4BB5D3DC}" type="presParOf" srcId="{2ABCD5FE-C49B-4774-A9CC-FB83B6F63711}" destId="{D5AA8285-9D23-45B4-88F8-42022ED0927D}" srcOrd="1" destOrd="0" presId="urn:microsoft.com/office/officeart/2005/8/layout/vProcess5"/>
    <dgm:cxn modelId="{44461C07-A80D-442F-9D8C-A037E280F1E3}" type="presParOf" srcId="{2ABCD5FE-C49B-4774-A9CC-FB83B6F63711}" destId="{659DAAB0-B870-4250-8BCE-6045242E129D}" srcOrd="2" destOrd="0" presId="urn:microsoft.com/office/officeart/2005/8/layout/vProcess5"/>
    <dgm:cxn modelId="{E3EF9F2A-13E9-4D76-970F-9960306E5124}" type="presParOf" srcId="{2ABCD5FE-C49B-4774-A9CC-FB83B6F63711}" destId="{3164139F-0352-4E81-93A6-F567E34F386F}" srcOrd="3" destOrd="0" presId="urn:microsoft.com/office/officeart/2005/8/layout/vProcess5"/>
    <dgm:cxn modelId="{3E935CAC-6E1F-4E22-ABD4-FD2FF3901637}" type="presParOf" srcId="{2ABCD5FE-C49B-4774-A9CC-FB83B6F63711}" destId="{FC24EA46-78D5-478D-9FC7-CEBD446ACD6A}" srcOrd="4" destOrd="0" presId="urn:microsoft.com/office/officeart/2005/8/layout/vProcess5"/>
    <dgm:cxn modelId="{E7FEF7E7-8E11-472A-A9DF-E34988B3FF96}" type="presParOf" srcId="{2ABCD5FE-C49B-4774-A9CC-FB83B6F63711}" destId="{BD428C00-0200-41A6-8C2C-D4DB9580CA89}" srcOrd="5" destOrd="0" presId="urn:microsoft.com/office/officeart/2005/8/layout/vProcess5"/>
    <dgm:cxn modelId="{F92353A9-2966-4F59-BD27-AA1D3E5E2E4C}" type="presParOf" srcId="{2ABCD5FE-C49B-4774-A9CC-FB83B6F63711}" destId="{72CB4AB1-C3D5-47C0-8DB0-80F22A1825CC}" srcOrd="6" destOrd="0" presId="urn:microsoft.com/office/officeart/2005/8/layout/vProcess5"/>
    <dgm:cxn modelId="{A8AAE0D1-7468-4BF8-AA96-E8799FE67C6F}" type="presParOf" srcId="{2ABCD5FE-C49B-4774-A9CC-FB83B6F63711}" destId="{6CEF70FB-C77C-489A-A381-E1681B9A765D}" srcOrd="7" destOrd="0" presId="urn:microsoft.com/office/officeart/2005/8/layout/vProcess5"/>
    <dgm:cxn modelId="{3571BAAA-615C-468F-86F1-09BB9B4AD837}" type="presParOf" srcId="{2ABCD5FE-C49B-4774-A9CC-FB83B6F63711}" destId="{C66C58E9-FA27-4584-9FE3-942388BA1AE0}" srcOrd="8" destOrd="0" presId="urn:microsoft.com/office/officeart/2005/8/layout/vProcess5"/>
    <dgm:cxn modelId="{943FE03B-93D1-4BAD-A03C-2F658C43F010}" type="presParOf" srcId="{2ABCD5FE-C49B-4774-A9CC-FB83B6F63711}" destId="{7416AD1A-783C-4EE3-BC2E-6ADAA700DA4B}" srcOrd="9" destOrd="0" presId="urn:microsoft.com/office/officeart/2005/8/layout/vProcess5"/>
    <dgm:cxn modelId="{044218E3-BCBA-4828-9812-F194D81FE0A8}" type="presParOf" srcId="{2ABCD5FE-C49B-4774-A9CC-FB83B6F63711}" destId="{A694C9EC-BC13-4238-B949-BECFEA907900}" srcOrd="10" destOrd="0" presId="urn:microsoft.com/office/officeart/2005/8/layout/vProcess5"/>
    <dgm:cxn modelId="{28F343D2-6E37-4B46-81C7-21A1CB62DC71}" type="presParOf" srcId="{2ABCD5FE-C49B-4774-A9CC-FB83B6F63711}" destId="{6A363842-1A67-4F13-A3EB-455088AFAA8F}" srcOrd="11" destOrd="0" presId="urn:microsoft.com/office/officeart/2005/8/layout/vProcess5"/>
    <dgm:cxn modelId="{121250CD-911C-448B-ADE4-B9B8A345F992}" type="presParOf" srcId="{2ABCD5FE-C49B-4774-A9CC-FB83B6F63711}" destId="{843F7CB1-FA70-4284-BC34-D9328BA799FB}" srcOrd="12" destOrd="0" presId="urn:microsoft.com/office/officeart/2005/8/layout/vProcess5"/>
    <dgm:cxn modelId="{F2A6B6BB-900B-4AA9-896B-67C7878F23FB}" type="presParOf" srcId="{2ABCD5FE-C49B-4774-A9CC-FB83B6F63711}" destId="{095D1C10-6FA8-4CB5-95AD-5BD42BEBF271}" srcOrd="13" destOrd="0" presId="urn:microsoft.com/office/officeart/2005/8/layout/vProcess5"/>
    <dgm:cxn modelId="{4262AA16-F75B-4DB2-8EFD-84522DD96B99}" type="presParOf" srcId="{2ABCD5FE-C49B-4774-A9CC-FB83B6F63711}" destId="{30C04051-1AD6-4D15-B671-01832E2335C0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AA8285-9D23-45B4-88F8-42022ED0927D}">
      <dsp:nvSpPr>
        <dsp:cNvPr id="0" name=""/>
        <dsp:cNvSpPr/>
      </dsp:nvSpPr>
      <dsp:spPr>
        <a:xfrm>
          <a:off x="0" y="0"/>
          <a:ext cx="8414428" cy="75470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Manual Record Keeping</a:t>
          </a:r>
          <a:br>
            <a:rPr lang="en-US" sz="1400" kern="1200"/>
          </a:br>
          <a:r>
            <a:rPr lang="en-US" sz="1400" kern="1200"/>
            <a:t>Most small hospitals still use paper-based systems to store patient details.</a:t>
          </a:r>
          <a:br>
            <a:rPr lang="en-US" sz="1400" kern="1200"/>
          </a:br>
          <a:r>
            <a:rPr lang="en-US" sz="1400" kern="1200"/>
            <a:t>This method is time-consuming and prone to human errors.</a:t>
          </a:r>
        </a:p>
      </dsp:txBody>
      <dsp:txXfrm>
        <a:off x="22105" y="22105"/>
        <a:ext cx="7511741" cy="710494"/>
      </dsp:txXfrm>
    </dsp:sp>
    <dsp:sp modelId="{659DAAB0-B870-4250-8BCE-6045242E129D}">
      <dsp:nvSpPr>
        <dsp:cNvPr id="0" name=""/>
        <dsp:cNvSpPr/>
      </dsp:nvSpPr>
      <dsp:spPr>
        <a:xfrm>
          <a:off x="628350" y="859525"/>
          <a:ext cx="8414428" cy="754704"/>
        </a:xfrm>
        <a:prstGeom prst="roundRect">
          <a:avLst>
            <a:gd name="adj" fmla="val 10000"/>
          </a:avLst>
        </a:prstGeom>
        <a:solidFill>
          <a:schemeClr val="accent2">
            <a:hueOff val="-612388"/>
            <a:satOff val="-2828"/>
            <a:lumOff val="-5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Limited Accessibility</a:t>
          </a:r>
          <a:br>
            <a:rPr lang="en-US" sz="1400" kern="1200"/>
          </a:br>
          <a:r>
            <a:rPr lang="en-US" sz="1400" kern="1200"/>
            <a:t>Patient records are stored in physical files, making access and retrieval difficult.</a:t>
          </a:r>
          <a:br>
            <a:rPr lang="en-US" sz="1400" kern="1200"/>
          </a:br>
          <a:r>
            <a:rPr lang="en-US" sz="1400" kern="1200"/>
            <a:t>Only one person can use the data at a time.</a:t>
          </a:r>
        </a:p>
      </dsp:txBody>
      <dsp:txXfrm>
        <a:off x="650455" y="881630"/>
        <a:ext cx="7251309" cy="710494"/>
      </dsp:txXfrm>
    </dsp:sp>
    <dsp:sp modelId="{3164139F-0352-4E81-93A6-F567E34F386F}">
      <dsp:nvSpPr>
        <dsp:cNvPr id="0" name=""/>
        <dsp:cNvSpPr/>
      </dsp:nvSpPr>
      <dsp:spPr>
        <a:xfrm>
          <a:off x="1256700" y="1719050"/>
          <a:ext cx="8414428" cy="754704"/>
        </a:xfrm>
        <a:prstGeom prst="roundRect">
          <a:avLst>
            <a:gd name="adj" fmla="val 10000"/>
          </a:avLst>
        </a:prstGeom>
        <a:solidFill>
          <a:schemeClr val="accent2">
            <a:hueOff val="-1224775"/>
            <a:satOff val="-5657"/>
            <a:lumOff val="-1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Lack of Data Security</a:t>
          </a:r>
          <a:br>
            <a:rPr lang="en-US" sz="1400" kern="1200"/>
          </a:br>
          <a:r>
            <a:rPr lang="en-US" sz="1400" kern="1200"/>
            <a:t>Paper records can be lost, damaged, or accessed without authorization.</a:t>
          </a:r>
          <a:br>
            <a:rPr lang="en-US" sz="1400" kern="1200"/>
          </a:br>
          <a:r>
            <a:rPr lang="en-US" sz="1400" kern="1200"/>
            <a:t>There is minimal control over who views or edits the information.</a:t>
          </a:r>
        </a:p>
      </dsp:txBody>
      <dsp:txXfrm>
        <a:off x="1278805" y="1741155"/>
        <a:ext cx="7251309" cy="710494"/>
      </dsp:txXfrm>
    </dsp:sp>
    <dsp:sp modelId="{FC24EA46-78D5-478D-9FC7-CEBD446ACD6A}">
      <dsp:nvSpPr>
        <dsp:cNvPr id="0" name=""/>
        <dsp:cNvSpPr/>
      </dsp:nvSpPr>
      <dsp:spPr>
        <a:xfrm>
          <a:off x="1885050" y="2578575"/>
          <a:ext cx="8414428" cy="754704"/>
        </a:xfrm>
        <a:prstGeom prst="roundRect">
          <a:avLst>
            <a:gd name="adj" fmla="val 10000"/>
          </a:avLst>
        </a:prstGeom>
        <a:solidFill>
          <a:schemeClr val="accent2">
            <a:hueOff val="-1837163"/>
            <a:satOff val="-8485"/>
            <a:lumOff val="-176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No Search or Filter Options</a:t>
          </a:r>
          <a:br>
            <a:rPr lang="en-US" sz="1400" kern="1200"/>
          </a:br>
          <a:r>
            <a:rPr lang="en-US" sz="1400" kern="1200"/>
            <a:t>Finding specific patient information takes time as there’s no digital search functionality.</a:t>
          </a:r>
          <a:br>
            <a:rPr lang="en-US" sz="1400" kern="1200"/>
          </a:br>
          <a:r>
            <a:rPr lang="en-US" sz="1400" kern="1200"/>
            <a:t>It often requires checking multiple files manually.</a:t>
          </a:r>
        </a:p>
      </dsp:txBody>
      <dsp:txXfrm>
        <a:off x="1907155" y="2600680"/>
        <a:ext cx="7251309" cy="710494"/>
      </dsp:txXfrm>
    </dsp:sp>
    <dsp:sp modelId="{BD428C00-0200-41A6-8C2C-D4DB9580CA89}">
      <dsp:nvSpPr>
        <dsp:cNvPr id="0" name=""/>
        <dsp:cNvSpPr/>
      </dsp:nvSpPr>
      <dsp:spPr>
        <a:xfrm>
          <a:off x="2513400" y="3438100"/>
          <a:ext cx="8414428" cy="754704"/>
        </a:xfrm>
        <a:prstGeom prst="roundRect">
          <a:avLst>
            <a:gd name="adj" fmla="val 10000"/>
          </a:avLst>
        </a:prstGeom>
        <a:solidFill>
          <a:schemeClr val="accent2">
            <a:hueOff val="-2449550"/>
            <a:satOff val="-11314"/>
            <a:lumOff val="-23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Difficult to Update Information</a:t>
          </a:r>
          <a:br>
            <a:rPr lang="en-US" sz="1400" kern="1200"/>
          </a:br>
          <a:r>
            <a:rPr lang="en-US" sz="1400" kern="1200"/>
            <a:t>Updating patient records involves rewriting or adding new pages.</a:t>
          </a:r>
          <a:br>
            <a:rPr lang="en-US" sz="1400" kern="1200"/>
          </a:br>
          <a:r>
            <a:rPr lang="en-US" sz="1400" kern="1200"/>
            <a:t>This can cause confusion and increases the chance of duplicate data.</a:t>
          </a:r>
        </a:p>
      </dsp:txBody>
      <dsp:txXfrm>
        <a:off x="2535505" y="3460205"/>
        <a:ext cx="7251309" cy="710494"/>
      </dsp:txXfrm>
    </dsp:sp>
    <dsp:sp modelId="{72CB4AB1-C3D5-47C0-8DB0-80F22A1825CC}">
      <dsp:nvSpPr>
        <dsp:cNvPr id="0" name=""/>
        <dsp:cNvSpPr/>
      </dsp:nvSpPr>
      <dsp:spPr>
        <a:xfrm>
          <a:off x="7923870" y="551353"/>
          <a:ext cx="490558" cy="49055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8034246" y="551353"/>
        <a:ext cx="269806" cy="369145"/>
      </dsp:txXfrm>
    </dsp:sp>
    <dsp:sp modelId="{6CEF70FB-C77C-489A-A381-E1681B9A765D}">
      <dsp:nvSpPr>
        <dsp:cNvPr id="0" name=""/>
        <dsp:cNvSpPr/>
      </dsp:nvSpPr>
      <dsp:spPr>
        <a:xfrm>
          <a:off x="8552220" y="1410878"/>
          <a:ext cx="490558" cy="49055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115085"/>
            <a:satOff val="-2777"/>
            <a:lumOff val="-34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115085"/>
              <a:satOff val="-2777"/>
              <a:lumOff val="-34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8662596" y="1410878"/>
        <a:ext cx="269806" cy="369145"/>
      </dsp:txXfrm>
    </dsp:sp>
    <dsp:sp modelId="{C66C58E9-FA27-4584-9FE3-942388BA1AE0}">
      <dsp:nvSpPr>
        <dsp:cNvPr id="0" name=""/>
        <dsp:cNvSpPr/>
      </dsp:nvSpPr>
      <dsp:spPr>
        <a:xfrm>
          <a:off x="9180570" y="2257825"/>
          <a:ext cx="490558" cy="49055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230170"/>
            <a:satOff val="-5555"/>
            <a:lumOff val="-69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230170"/>
              <a:satOff val="-5555"/>
              <a:lumOff val="-69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9290946" y="2257825"/>
        <a:ext cx="269806" cy="369145"/>
      </dsp:txXfrm>
    </dsp:sp>
    <dsp:sp modelId="{7416AD1A-783C-4EE3-BC2E-6ADAA700DA4B}">
      <dsp:nvSpPr>
        <dsp:cNvPr id="0" name=""/>
        <dsp:cNvSpPr/>
      </dsp:nvSpPr>
      <dsp:spPr>
        <a:xfrm>
          <a:off x="9808920" y="3125736"/>
          <a:ext cx="490558" cy="49055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3345255"/>
            <a:satOff val="-8332"/>
            <a:lumOff val="-1038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3345255"/>
              <a:satOff val="-8332"/>
              <a:lumOff val="-10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9919296" y="3125736"/>
        <a:ext cx="269806" cy="3691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jpe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26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B07DE6-1FC8-8EC0-4163-17DB62A15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B4A9E5-B963-CD8D-63FF-2A91E32819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131235-2E3E-D1D3-CF57-514E0140B3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59D475-0E44-6A4A-84B0-BD75240AF8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975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965A7A7B-B71A-428D-833F-0F3507A6DB13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7268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870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945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0324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5/30/2025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26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0866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5/30/2025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7209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9211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1598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3864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61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5CF65307-640F-4AE7-B0BE-50C709AD86C5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034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37084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8555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5/30/2025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2246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068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366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202278E8-5F4B-47D5-A617-8CCDF75D6A33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349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16AAFA52-7A21-407F-8339-40DF182D7460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21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812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845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6483A1-31A8-47A2-AB0A-53A7803D5EBF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620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D8810B9-2C7C-4CAF-99E2-617AE20BA331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367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5/30/2025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11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  <p:sldLayoutId id="2147484048" r:id="rId12"/>
    <p:sldLayoutId id="2147484049" r:id="rId13"/>
    <p:sldLayoutId id="2147484050" r:id="rId14"/>
    <p:sldLayoutId id="2147484051" r:id="rId15"/>
    <p:sldLayoutId id="2147484052" r:id="rId16"/>
    <p:sldLayoutId id="2147484053" r:id="rId17"/>
    <p:sldLayoutId id="2147484054" r:id="rId18"/>
    <p:sldLayoutId id="2147484055" r:id="rId19"/>
    <p:sldLayoutId id="2147484056" r:id="rId20"/>
    <p:sldLayoutId id="2147484057" r:id="rId21"/>
    <p:sldLayoutId id="2147484058" r:id="rId22"/>
    <p:sldLayoutId id="2147484059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group of people in lab coats looking at a computer screen&#10;&#10;AI-generated content may be incorrect.">
            <a:extLst>
              <a:ext uri="{FF2B5EF4-FFF2-40B4-BE49-F238E27FC236}">
                <a16:creationId xmlns:a16="http://schemas.microsoft.com/office/drawing/2014/main" id="{C4ECD359-A7F3-9DC0-29EA-53ED8C033E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alphaModFix amt="50000"/>
          </a:blip>
          <a:srcRect t="7865" b="7865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6D321A2-65AC-4C18-CA75-0FB5084CA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>
                <a:solidFill>
                  <a:srgbClr val="FFFFFF"/>
                </a:solidFill>
              </a:rPr>
              <a:t>HOSPITAL PATIENT RECORD SYSTEM</a:t>
            </a:r>
            <a:endParaRPr lang="en-US" sz="6000">
              <a:solidFill>
                <a:srgbClr val="FFFFFF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2FA3257-663D-61CE-A5D5-22B53DB71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4630" y="5817088"/>
            <a:ext cx="5347369" cy="857764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algn="ctr">
              <a:lnSpc>
                <a:spcPct val="90000"/>
              </a:lnSpc>
            </a:pPr>
            <a:r>
              <a:rPr lang="en-US" sz="2400" dirty="0">
                <a:solidFill>
                  <a:srgbClr val="FFFFFF"/>
                </a:solidFill>
              </a:rPr>
              <a:t>Presented </a:t>
            </a:r>
            <a:r>
              <a:rPr lang="en-US" sz="2400" dirty="0" err="1">
                <a:solidFill>
                  <a:srgbClr val="FFFFFF"/>
                </a:solidFill>
              </a:rPr>
              <a:t>by,Mohammed</a:t>
            </a:r>
            <a:r>
              <a:rPr lang="en-US" sz="2400" dirty="0">
                <a:solidFill>
                  <a:srgbClr val="FFFFFF"/>
                </a:solidFill>
              </a:rPr>
              <a:t> Thanish A</a:t>
            </a:r>
          </a:p>
          <a:p>
            <a:pPr algn="ctr">
              <a:lnSpc>
                <a:spcPct val="90000"/>
              </a:lnSpc>
            </a:pPr>
            <a:r>
              <a:rPr lang="en-US" sz="2400" dirty="0">
                <a:solidFill>
                  <a:srgbClr val="FFFFFF"/>
                </a:solidFill>
              </a:rPr>
              <a:t>FULLSTACK DEVELOPER(PYTHON)</a:t>
            </a:r>
          </a:p>
        </p:txBody>
      </p:sp>
    </p:spTree>
    <p:extLst>
      <p:ext uri="{BB962C8B-B14F-4D97-AF65-F5344CB8AC3E}">
        <p14:creationId xmlns:p14="http://schemas.microsoft.com/office/powerpoint/2010/main" val="3069965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 descr="A group of people in lab coats looking at a computer screen&#10;&#10;AI-generated content may be incorrect.">
            <a:extLst>
              <a:ext uri="{FF2B5EF4-FFF2-40B4-BE49-F238E27FC236}">
                <a16:creationId xmlns:a16="http://schemas.microsoft.com/office/drawing/2014/main" id="{56D96009-9A07-36E5-FAF3-9FE84B2E030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942" r="2941" b="-1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100"/>
              <a:t>SYSTEM ARCHITECTURE/</a:t>
            </a:r>
            <a:br>
              <a:rPr lang="en-US" sz="3100"/>
            </a:br>
            <a:r>
              <a:rPr lang="en-US" sz="3100"/>
              <a:t>TECHNOLOGY STACKS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000"/>
              <a:t>Frontend – Tkinter (Python GUI)</a:t>
            </a:r>
            <a:br>
              <a:rPr lang="en-US" sz="1000"/>
            </a:br>
            <a:r>
              <a:rPr lang="en-US" sz="1000"/>
              <a:t> Tkinter is used to build the graphical user interface.</a:t>
            </a:r>
            <a:br>
              <a:rPr lang="en-US" sz="1000"/>
            </a:br>
            <a:r>
              <a:rPr lang="en-US" sz="1000"/>
              <a:t> It provides interactive forms for user input and display.</a:t>
            </a:r>
          </a:p>
          <a:p>
            <a:pPr>
              <a:lnSpc>
                <a:spcPct val="90000"/>
              </a:lnSpc>
            </a:pPr>
            <a:r>
              <a:rPr lang="en-US" sz="1000"/>
              <a:t>Backend – Python</a:t>
            </a:r>
            <a:br>
              <a:rPr lang="en-US" sz="1000"/>
            </a:br>
            <a:r>
              <a:rPr lang="en-US" sz="1000"/>
              <a:t> Python handles the core logic, data processing, and control flow.</a:t>
            </a:r>
            <a:br>
              <a:rPr lang="en-US" sz="1000"/>
            </a:br>
            <a:r>
              <a:rPr lang="en-US" sz="1000"/>
              <a:t> It connects the GUI to the database and processes user actions.</a:t>
            </a:r>
          </a:p>
          <a:p>
            <a:pPr>
              <a:lnSpc>
                <a:spcPct val="90000"/>
              </a:lnSpc>
            </a:pPr>
            <a:r>
              <a:rPr lang="en-US" sz="1000"/>
              <a:t>Database – MySQL</a:t>
            </a:r>
            <a:br>
              <a:rPr lang="en-US" sz="1000"/>
            </a:br>
            <a:r>
              <a:rPr lang="en-US" sz="1000"/>
              <a:t> MySQL stores all patient records in a structured format.</a:t>
            </a:r>
            <a:br>
              <a:rPr lang="en-US" sz="1000"/>
            </a:br>
            <a:r>
              <a:rPr lang="en-US" sz="1000"/>
              <a:t> It ensures data integrity and supports fast queries.</a:t>
            </a:r>
          </a:p>
          <a:p>
            <a:pPr>
              <a:lnSpc>
                <a:spcPct val="90000"/>
              </a:lnSpc>
            </a:pPr>
            <a:r>
              <a:rPr lang="en-US" sz="1000"/>
              <a:t>Database Connectivity – MySQL Connector</a:t>
            </a:r>
            <a:br>
              <a:rPr lang="en-US" sz="1000"/>
            </a:br>
            <a:r>
              <a:rPr lang="en-US" sz="1000"/>
              <a:t> The mysql-connector-python library is used to connect Python with MySQL.</a:t>
            </a:r>
            <a:br>
              <a:rPr lang="en-US" sz="1000"/>
            </a:br>
            <a:r>
              <a:rPr lang="en-US" sz="1000"/>
              <a:t> It enables data insertion, updates, deletion, and retrieval.</a:t>
            </a:r>
          </a:p>
          <a:p>
            <a:pPr>
              <a:lnSpc>
                <a:spcPct val="90000"/>
              </a:lnSpc>
            </a:pPr>
            <a:r>
              <a:rPr lang="en-US" sz="1000"/>
              <a:t>Architecture – Two-Tier Model</a:t>
            </a:r>
            <a:br>
              <a:rPr lang="en-US" sz="1000"/>
            </a:br>
            <a:r>
              <a:rPr lang="en-US" sz="1000"/>
              <a:t> The system uses a two-tier architecture with a client interface and database server.</a:t>
            </a:r>
            <a:br>
              <a:rPr lang="en-US" sz="1000"/>
            </a:br>
            <a:r>
              <a:rPr lang="en-US" sz="1000"/>
              <a:t> This design separates the user interface from data storage for better performance.</a:t>
            </a:r>
          </a:p>
          <a:p>
            <a:pPr marL="0">
              <a:lnSpc>
                <a:spcPct val="90000"/>
              </a:lnSpc>
            </a:pP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E2F8EAF-D9DE-9FD3-ED83-7032E7D7FC0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5558489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 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A6679F-0290-515C-BB0F-947C10AC81E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838200" y="1825625"/>
            <a:ext cx="5558489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>
              <a:lnSpc>
                <a:spcPct val="90000"/>
              </a:lnSpc>
            </a:pPr>
            <a:r>
              <a:rPr lang="en-US" sz="2400"/>
              <a:t>The Hospital Patient Record System provides an efficient way to manage patient data digitally.</a:t>
            </a:r>
            <a:br>
              <a:rPr lang="en-US" sz="2400"/>
            </a:br>
            <a:r>
              <a:rPr lang="en-US" sz="2400"/>
              <a:t> It reduces manual errors, improves data access, and ensures better record security. Using Python with Tkinter and MySQL makes the system both powerful and user-friendly.</a:t>
            </a:r>
            <a:br>
              <a:rPr lang="en-US" sz="2400"/>
            </a:br>
            <a:r>
              <a:rPr lang="en-US" sz="2400"/>
              <a:t>This project lays a strong foundation for future enhancements in hospital management systems.</a:t>
            </a:r>
          </a:p>
          <a:p>
            <a:pPr>
              <a:lnSpc>
                <a:spcPct val="90000"/>
              </a:lnSpc>
            </a:pPr>
            <a:endParaRPr lang="en-US" sz="2400"/>
          </a:p>
          <a:p>
            <a:pPr>
              <a:lnSpc>
                <a:spcPct val="90000"/>
              </a:lnSpc>
            </a:pPr>
            <a:endParaRPr lang="en-US" sz="240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Block Arc 15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058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8D19F-DD4B-88C1-7100-50A2286E2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67207-241E-E59C-8258-EA1FCF71A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</a:t>
            </a:r>
          </a:p>
        </p:txBody>
      </p:sp>
      <p:pic>
        <p:nvPicPr>
          <p:cNvPr id="6" name="Content Placeholder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52236848-94E1-76B4-C3EF-43C6053EC3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2883" y="2491392"/>
            <a:ext cx="4003603" cy="3694176"/>
          </a:xfrm>
        </p:spPr>
      </p:pic>
      <p:pic>
        <p:nvPicPr>
          <p:cNvPr id="7" name="Picture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D837DC98-9A9A-FC11-4981-D9A14D20C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597" y="2497890"/>
            <a:ext cx="3298490" cy="37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91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F7094-ECCA-DC8B-6DD0-0D582FBC6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43CFC-9135-46E4-CA16-174811443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</a:t>
            </a:r>
          </a:p>
        </p:txBody>
      </p:sp>
      <p:pic>
        <p:nvPicPr>
          <p:cNvPr id="3" name="Picture 2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CAC839CB-9D53-CF14-70E9-259712D76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43" y="2350837"/>
            <a:ext cx="5061117" cy="3533274"/>
          </a:xfrm>
          <a:prstGeom prst="rect">
            <a:avLst/>
          </a:prstGeom>
        </p:spPr>
      </p:pic>
      <p:pic>
        <p:nvPicPr>
          <p:cNvPr id="4" name="Picture 3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9F3F1F01-65D1-95FE-437F-FC58B16A4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627" y="2357104"/>
            <a:ext cx="5511800" cy="35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086CA1-611C-0A93-AAB9-C73C4698C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D3657-9CF7-5200-24EE-C32F600B3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</a:t>
            </a:r>
          </a:p>
        </p:txBody>
      </p:sp>
      <p:pic>
        <p:nvPicPr>
          <p:cNvPr id="5" name="Picture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87D1B77F-94D7-583A-99AA-8BED0D8A7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02" y="2372559"/>
            <a:ext cx="5901156" cy="3476459"/>
          </a:xfrm>
          <a:prstGeom prst="rect">
            <a:avLst/>
          </a:prstGeom>
        </p:spPr>
      </p:pic>
      <p:pic>
        <p:nvPicPr>
          <p:cNvPr id="8" name="Picture 7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38F3BED3-F355-E22E-16B7-383E124C2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415" y="2372644"/>
            <a:ext cx="4896853" cy="347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847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35EED2-70C1-5306-6ADA-A343AA028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4883F-55A0-7183-CC2D-D868EFB5A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</a:t>
            </a:r>
          </a:p>
        </p:txBody>
      </p:sp>
      <p:pic>
        <p:nvPicPr>
          <p:cNvPr id="5" name="Picture 4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D493D319-8C4B-912D-71D9-750E2FD9A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8005" y="2371140"/>
            <a:ext cx="4648200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171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D2400-94AD-31F6-37F1-0D93921947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B50A7-8097-B5C9-4E58-9ED8D14AD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D51715D-59FF-B00F-6C8D-A2F59D462E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5566" y="2197287"/>
            <a:ext cx="6041815" cy="3921439"/>
          </a:xfrm>
        </p:spPr>
      </p:pic>
    </p:spTree>
    <p:extLst>
      <p:ext uri="{BB962C8B-B14F-4D97-AF65-F5344CB8AC3E}">
        <p14:creationId xmlns:p14="http://schemas.microsoft.com/office/powerpoint/2010/main" val="1384372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C552D2-EC54-743A-4546-2F8057A45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47D42-4CAA-096B-E69D-2CA264FDE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560EF89-6E9C-8833-0AA1-2F2297AAF5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5140" y="2780984"/>
            <a:ext cx="8267700" cy="2743200"/>
          </a:xfrm>
        </p:spPr>
      </p:pic>
    </p:spTree>
    <p:extLst>
      <p:ext uri="{BB962C8B-B14F-4D97-AF65-F5344CB8AC3E}">
        <p14:creationId xmlns:p14="http://schemas.microsoft.com/office/powerpoint/2010/main" val="2769380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6BA28-7B5B-3D59-0D23-C072A5C2A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51100" y="-394225"/>
            <a:ext cx="7772400" cy="45720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62730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/>
                <a:cs typeface="Times New Roman"/>
              </a:rPr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56389" y="2478024"/>
            <a:ext cx="4937760" cy="3694176"/>
          </a:xfrm>
        </p:spPr>
        <p:txBody>
          <a:bodyPr vert="horz" lIns="0" tIns="457200" rIns="0" bIns="0" rtlCol="0" anchor="t">
            <a:normAutofit/>
          </a:bodyPr>
          <a:lstStyle/>
          <a:p>
            <a:pPr marL="283210" indent="-283210"/>
            <a:r>
              <a:rPr lang="en-US" sz="2400" dirty="0">
                <a:latin typeface="Times New Roman"/>
                <a:cs typeface="Times New Roman"/>
              </a:rPr>
              <a:t>Introduction</a:t>
            </a:r>
          </a:p>
          <a:p>
            <a:pPr marL="283210" indent="-283210"/>
            <a:r>
              <a:rPr lang="en-US" sz="2400" dirty="0">
                <a:latin typeface="Times New Roman"/>
                <a:cs typeface="Times New Roman"/>
              </a:rPr>
              <a:t>Existing System  </a:t>
            </a:r>
          </a:p>
          <a:p>
            <a:pPr marL="283210" indent="-283210"/>
            <a:r>
              <a:rPr lang="en-US" sz="2400" dirty="0">
                <a:latin typeface="Times New Roman"/>
                <a:cs typeface="Times New Roman"/>
              </a:rPr>
              <a:t>Challenges in Existing System</a:t>
            </a:r>
          </a:p>
          <a:p>
            <a:pPr marL="283210" indent="-283210"/>
            <a:r>
              <a:rPr lang="en-US" sz="2400" dirty="0">
                <a:latin typeface="Times New Roman"/>
                <a:cs typeface="Times New Roman"/>
              </a:rPr>
              <a:t>Proposed System</a:t>
            </a:r>
          </a:p>
          <a:p>
            <a:pPr marL="283210" indent="-283210"/>
            <a:r>
              <a:rPr lang="en-US" sz="2400" dirty="0">
                <a:latin typeface="Times New Roman"/>
                <a:cs typeface="Times New Roman"/>
              </a:rPr>
              <a:t>Features of Proposed System</a:t>
            </a:r>
          </a:p>
          <a:p>
            <a:pPr marL="283210" indent="-283210"/>
            <a:r>
              <a:rPr lang="en-US" sz="2400" dirty="0">
                <a:latin typeface="Times New Roman"/>
                <a:cs typeface="Times New Roman"/>
              </a:rPr>
              <a:t>System Module</a:t>
            </a:r>
          </a:p>
          <a:p>
            <a:pPr marL="283210" indent="-283210"/>
            <a:endParaRPr lang="en-US"/>
          </a:p>
          <a:p>
            <a:pPr marL="283210" indent="-283210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349CF-13DE-ECB7-CD3C-D33E154B04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8400" y="2831810"/>
            <a:ext cx="4937760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3210" indent="-283210">
              <a:lnSpc>
                <a:spcPct val="80000"/>
              </a:lnSpc>
              <a:spcBef>
                <a:spcPts val="2200"/>
              </a:spcBef>
            </a:pPr>
            <a:r>
              <a:rPr lang="en-US" sz="2400" dirty="0">
                <a:solidFill>
                  <a:srgbClr val="1D1D1D"/>
                </a:solidFill>
                <a:latin typeface="Times New Roman"/>
                <a:cs typeface="Times New Roman"/>
              </a:rPr>
              <a:t>Future </a:t>
            </a:r>
            <a:r>
              <a:rPr lang="en-US" sz="2400" dirty="0" err="1">
                <a:solidFill>
                  <a:srgbClr val="1D1D1D"/>
                </a:solidFill>
                <a:latin typeface="Times New Roman"/>
                <a:cs typeface="Times New Roman"/>
              </a:rPr>
              <a:t>Enchancements</a:t>
            </a:r>
            <a:endParaRPr lang="en-US" sz="2400" dirty="0">
              <a:latin typeface="Times New Roman"/>
              <a:cs typeface="Times New Roman"/>
            </a:endParaRPr>
          </a:p>
          <a:p>
            <a:pPr marL="283210" indent="-283210">
              <a:lnSpc>
                <a:spcPct val="80000"/>
              </a:lnSpc>
              <a:spcBef>
                <a:spcPts val="2200"/>
              </a:spcBef>
            </a:pPr>
            <a:r>
              <a:rPr lang="en-US" sz="2400" dirty="0">
                <a:solidFill>
                  <a:srgbClr val="1D1D1D"/>
                </a:solidFill>
                <a:latin typeface="Times New Roman"/>
                <a:cs typeface="Times New Roman"/>
              </a:rPr>
              <a:t>System Architecture/Technology Stack  </a:t>
            </a:r>
            <a:endParaRPr lang="en-US" sz="2400">
              <a:latin typeface="Times New Roman"/>
              <a:cs typeface="Times New Roman"/>
            </a:endParaRPr>
          </a:p>
          <a:p>
            <a:pPr marL="283210" indent="-283210">
              <a:lnSpc>
                <a:spcPct val="80000"/>
              </a:lnSpc>
              <a:spcBef>
                <a:spcPts val="2200"/>
              </a:spcBef>
            </a:pPr>
            <a:r>
              <a:rPr lang="en-US" sz="2400" dirty="0">
                <a:solidFill>
                  <a:srgbClr val="1D1D1D"/>
                </a:solidFill>
                <a:latin typeface="Times New Roman"/>
                <a:cs typeface="Times New Roman"/>
              </a:rPr>
              <a:t>Conclusion</a:t>
            </a:r>
            <a:endParaRPr lang="en-US" sz="2400">
              <a:latin typeface="Times New Roman"/>
              <a:cs typeface="Times New Roman"/>
            </a:endParaRPr>
          </a:p>
          <a:p>
            <a:pPr marL="283210" indent="-283210">
              <a:lnSpc>
                <a:spcPct val="80000"/>
              </a:lnSpc>
              <a:spcBef>
                <a:spcPts val="2200"/>
              </a:spcBef>
            </a:pPr>
            <a:r>
              <a:rPr lang="en-US" sz="2400" dirty="0">
                <a:solidFill>
                  <a:srgbClr val="1D1D1D"/>
                </a:solidFill>
                <a:latin typeface="Times New Roman"/>
                <a:cs typeface="Times New Roman"/>
              </a:rPr>
              <a:t>Program</a:t>
            </a:r>
            <a:endParaRPr lang="en-US" sz="2400">
              <a:latin typeface="Times New Roman"/>
              <a:cs typeface="Times New Roman"/>
            </a:endParaRPr>
          </a:p>
          <a:p>
            <a:pPr marL="283210" indent="-283210">
              <a:lnSpc>
                <a:spcPct val="80000"/>
              </a:lnSpc>
              <a:spcBef>
                <a:spcPts val="2200"/>
              </a:spcBef>
            </a:pPr>
            <a:r>
              <a:rPr lang="en-US" sz="2400" dirty="0">
                <a:solidFill>
                  <a:srgbClr val="1D1D1D"/>
                </a:solidFill>
                <a:latin typeface="Times New Roman"/>
                <a:cs typeface="Times New Roman"/>
              </a:rPr>
              <a:t>Output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 descr="A doctor using a tablet&#10;&#10;AI-generated content may be incorrect.">
            <a:extLst>
              <a:ext uri="{FF2B5EF4-FFF2-40B4-BE49-F238E27FC236}">
                <a16:creationId xmlns:a16="http://schemas.microsoft.com/office/drawing/2014/main" id="{6872963F-AEDE-860A-2FB5-EF8F393EA4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884" r="-1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A144A5-0283-F980-85F3-EE51746FC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/>
              <a:t>INTRODUCTION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93C7CD-72C0-041A-EB70-9A4B8598C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/>
        </p:nvSpPr>
        <p:spPr>
          <a:xfrm>
            <a:off x="83820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3464" indent="-283464" algn="l" defTabSz="914400" rtl="0" eaLnBrk="1" latinLnBrk="0" hangingPunct="1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28600">
              <a:lnSpc>
                <a:spcPct val="90000"/>
              </a:lnSpc>
            </a:pPr>
            <a:r>
              <a:rPr lang="en-US" sz="1400">
                <a:solidFill>
                  <a:schemeClr val="tx1"/>
                </a:solidFill>
              </a:rPr>
              <a:t>Project Overview</a:t>
            </a:r>
          </a:p>
          <a:p>
            <a:pPr marL="0" indent="-228600">
              <a:lnSpc>
                <a:spcPct val="90000"/>
              </a:lnSpc>
            </a:pPr>
            <a:r>
              <a:rPr lang="en-US" sz="1400" b="0">
                <a:solidFill>
                  <a:schemeClr val="tx1"/>
                </a:solidFill>
              </a:rPr>
              <a:t> The Hospital Patient Record System is a desktop application developed using Tkinter and MySQL.</a:t>
            </a:r>
            <a:br>
              <a:rPr lang="en-US" sz="1400" b="0">
                <a:solidFill>
                  <a:schemeClr val="tx1"/>
                </a:solidFill>
              </a:rPr>
            </a:br>
            <a:r>
              <a:rPr lang="en-US" sz="1400" b="0">
                <a:solidFill>
                  <a:schemeClr val="tx1"/>
                </a:solidFill>
              </a:rPr>
              <a:t> It aims to manage patient data efficiently with a user-friendly interface.</a:t>
            </a:r>
          </a:p>
          <a:p>
            <a:pPr marL="285750" indent="-228600">
              <a:lnSpc>
                <a:spcPct val="90000"/>
              </a:lnSpc>
            </a:pPr>
            <a:r>
              <a:rPr lang="en-US" sz="1400">
                <a:solidFill>
                  <a:schemeClr val="tx1"/>
                </a:solidFill>
              </a:rPr>
              <a:t>Purpose and Scope</a:t>
            </a:r>
          </a:p>
          <a:p>
            <a:pPr marL="0" indent="-228600">
              <a:lnSpc>
                <a:spcPct val="90000"/>
              </a:lnSpc>
            </a:pPr>
            <a:r>
              <a:rPr lang="en-US" sz="1400" b="0">
                <a:solidFill>
                  <a:schemeClr val="tx1"/>
                </a:solidFill>
              </a:rPr>
              <a:t>This system allows storing, updating, and retrieving patient records in real time.</a:t>
            </a:r>
            <a:br>
              <a:rPr lang="en-US" sz="1400" b="0">
                <a:solidFill>
                  <a:schemeClr val="tx1"/>
                </a:solidFill>
              </a:rPr>
            </a:br>
            <a:r>
              <a:rPr lang="en-US" sz="1400" b="0">
                <a:solidFill>
                  <a:schemeClr val="tx1"/>
                </a:solidFill>
              </a:rPr>
              <a:t> It reduces manual work and enhances the accuracy of hospital record management.</a:t>
            </a:r>
          </a:p>
          <a:p>
            <a:pPr marL="283210" indent="-228600">
              <a:lnSpc>
                <a:spcPct val="90000"/>
              </a:lnSpc>
            </a:pPr>
            <a:endParaRPr lang="en-US" sz="1400">
              <a:solidFill>
                <a:schemeClr val="tx1"/>
              </a:solidFill>
            </a:endParaRPr>
          </a:p>
          <a:p>
            <a:pPr marL="283210" indent="-228600">
              <a:lnSpc>
                <a:spcPct val="90000"/>
              </a:lnSpc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345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E8CC86-F47E-15C3-58EF-5DE424BD63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BA325-9CDD-2844-A3EE-B01E805A2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EXISTING SYSTEM</a:t>
            </a:r>
          </a:p>
        </p:txBody>
      </p:sp>
      <p:graphicFrame>
        <p:nvGraphicFramePr>
          <p:cNvPr id="34" name="TextBox 5">
            <a:extLst>
              <a:ext uri="{FF2B5EF4-FFF2-40B4-BE49-F238E27FC236}">
                <a16:creationId xmlns:a16="http://schemas.microsoft.com/office/drawing/2014/main" id="{575FEC5E-DF5C-47CD-F97B-5F53116F44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8250401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9758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B750E1-014E-2F32-5FE0-025C27322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CHALLENGES IN EXISTING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B70B6-B9DD-8293-E045-C9E0BE21FEB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03158" y="649480"/>
            <a:ext cx="48624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Data Inaccuracy</a:t>
            </a:r>
            <a:br>
              <a:rPr lang="en-US" sz="1400"/>
            </a:br>
            <a:r>
              <a:rPr lang="en-US" sz="1400"/>
              <a:t> Manual entry increases the risk of errors in patient records.</a:t>
            </a:r>
            <a:br>
              <a:rPr lang="en-US" sz="1400"/>
            </a:br>
            <a:r>
              <a:rPr lang="en-US" sz="1400"/>
              <a:t> Even small mistakes can lead to serious medical consequences.</a:t>
            </a:r>
          </a:p>
          <a:p>
            <a:pPr>
              <a:lnSpc>
                <a:spcPct val="90000"/>
              </a:lnSpc>
            </a:pPr>
            <a:r>
              <a:rPr lang="en-US" sz="1400"/>
              <a:t>Time-Consuming Processes</a:t>
            </a:r>
            <a:br>
              <a:rPr lang="en-US" sz="1400"/>
            </a:br>
            <a:r>
              <a:rPr lang="en-US" sz="1400"/>
              <a:t> Managing and locating patient files takes a lot of time.</a:t>
            </a:r>
            <a:br>
              <a:rPr lang="en-US" sz="1400"/>
            </a:br>
            <a:r>
              <a:rPr lang="en-US" sz="1400"/>
              <a:t> It slows down hospital operations and patient service.</a:t>
            </a:r>
          </a:p>
          <a:p>
            <a:pPr>
              <a:lnSpc>
                <a:spcPct val="90000"/>
              </a:lnSpc>
            </a:pPr>
            <a:r>
              <a:rPr lang="en-US" sz="1400"/>
              <a:t>Poor Data Management</a:t>
            </a:r>
            <a:br>
              <a:rPr lang="en-US" sz="1400"/>
            </a:br>
            <a:r>
              <a:rPr lang="en-US" sz="1400"/>
              <a:t> Physical storage leads to misplacement and duplication of records.</a:t>
            </a:r>
            <a:br>
              <a:rPr lang="en-US" sz="1400"/>
            </a:br>
            <a:r>
              <a:rPr lang="en-US" sz="1400"/>
              <a:t> Tracking a patient's history becomes difficult over time.</a:t>
            </a:r>
          </a:p>
          <a:p>
            <a:pPr>
              <a:lnSpc>
                <a:spcPct val="90000"/>
              </a:lnSpc>
            </a:pPr>
            <a:r>
              <a:rPr lang="en-US" sz="1400"/>
              <a:t>Limited Backup and Recovery</a:t>
            </a:r>
            <a:br>
              <a:rPr lang="en-US" sz="1400"/>
            </a:br>
            <a:r>
              <a:rPr lang="en-US" sz="1400"/>
              <a:t> In case of fire, water damage, or loss, physical records are hard to recover.</a:t>
            </a:r>
            <a:br>
              <a:rPr lang="en-US" sz="1400"/>
            </a:br>
            <a:r>
              <a:rPr lang="en-US" sz="1400"/>
              <a:t> There is no reliable backup system in place.</a:t>
            </a:r>
          </a:p>
          <a:p>
            <a:pPr>
              <a:lnSpc>
                <a:spcPct val="90000"/>
              </a:lnSpc>
            </a:pPr>
            <a:r>
              <a:rPr lang="en-US" sz="1400"/>
              <a:t>No Real-Time Access</a:t>
            </a:r>
            <a:br>
              <a:rPr lang="en-US" sz="1400"/>
            </a:br>
            <a:r>
              <a:rPr lang="en-US" sz="1400"/>
              <a:t> Doctors and staff cannot access updated records instantly.</a:t>
            </a:r>
            <a:br>
              <a:rPr lang="en-US" sz="1400"/>
            </a:br>
            <a:r>
              <a:rPr lang="en-US" sz="1400"/>
              <a:t> This delays treatment and affects decision-making.</a:t>
            </a:r>
          </a:p>
          <a:p>
            <a:pPr marL="0">
              <a:lnSpc>
                <a:spcPct val="90000"/>
              </a:lnSpc>
              <a:spcBef>
                <a:spcPts val="2500"/>
              </a:spcBef>
            </a:pPr>
            <a:endParaRPr lang="en-US" sz="1400" b="1"/>
          </a:p>
        </p:txBody>
      </p:sp>
    </p:spTree>
    <p:extLst>
      <p:ext uri="{BB962C8B-B14F-4D97-AF65-F5344CB8AC3E}">
        <p14:creationId xmlns:p14="http://schemas.microsoft.com/office/powerpoint/2010/main" val="187927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731D6B-CE7C-942D-2673-674BF04EA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5D7F64A8-D625-4F61-A290-B499BB62A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9E9826-37F6-2060-E8B6-3878D6F31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363" y="1671569"/>
            <a:ext cx="5801917" cy="22287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PROPOSED SYSTEM</a:t>
            </a:r>
          </a:p>
        </p:txBody>
      </p:sp>
      <p:pic>
        <p:nvPicPr>
          <p:cNvPr id="36" name="Graphic 35" descr="Database">
            <a:extLst>
              <a:ext uri="{FF2B5EF4-FFF2-40B4-BE49-F238E27FC236}">
                <a16:creationId xmlns:a16="http://schemas.microsoft.com/office/drawing/2014/main" id="{A2A3BAC7-BDA2-6D56-A193-C0C5F1198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948" y="2694018"/>
            <a:ext cx="1198532" cy="11985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D4B8B1-447F-31BC-E8DB-20767587C485}"/>
              </a:ext>
            </a:extLst>
          </p:cNvPr>
          <p:cNvSpPr txBox="1"/>
          <p:nvPr/>
        </p:nvSpPr>
        <p:spPr>
          <a:xfrm>
            <a:off x="2187364" y="4072044"/>
            <a:ext cx="5801917" cy="205704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700" b="1"/>
              <a:t>1.Digital Record Management</a:t>
            </a:r>
            <a:br>
              <a:rPr lang="en-US" sz="700"/>
            </a:br>
            <a:r>
              <a:rPr lang="en-US" sz="700"/>
              <a:t> The system stores all patient records digitally using a MySQL database.</a:t>
            </a:r>
            <a:br>
              <a:rPr lang="en-US" sz="700"/>
            </a:br>
            <a:r>
              <a:rPr lang="en-US" sz="700"/>
              <a:t> This ensures fast, organized, and error-free data handling.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700" b="1"/>
              <a:t>2.User-Friendly Interface</a:t>
            </a:r>
            <a:br>
              <a:rPr lang="en-US" sz="700"/>
            </a:br>
            <a:r>
              <a:rPr lang="en-US" sz="700"/>
              <a:t> Developed using Tkinter, the GUI is simple and easy to navigate.</a:t>
            </a:r>
            <a:br>
              <a:rPr lang="en-US" sz="700"/>
            </a:br>
            <a:r>
              <a:rPr lang="en-US" sz="700"/>
              <a:t> Staff can easily add, update, delete, or search patient records.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700" b="1"/>
              <a:t>3.Secure Data Access</a:t>
            </a:r>
            <a:br>
              <a:rPr lang="en-US" sz="700"/>
            </a:br>
            <a:r>
              <a:rPr lang="en-US" sz="700"/>
              <a:t> Login-based access control ensures that only authorized users can manage records.</a:t>
            </a:r>
            <a:br>
              <a:rPr lang="en-US" sz="700"/>
            </a:br>
            <a:r>
              <a:rPr lang="en-US" sz="700"/>
              <a:t> This enhances privacy and patient data protection.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700" b="1"/>
              <a:t>4.Quick Search and Update</a:t>
            </a:r>
            <a:br>
              <a:rPr lang="en-US" sz="700"/>
            </a:br>
            <a:r>
              <a:rPr lang="en-US" sz="700"/>
              <a:t> Built-in search and filter features allow quick access to specific patient data.</a:t>
            </a:r>
            <a:br>
              <a:rPr lang="en-US" sz="700"/>
            </a:br>
            <a:r>
              <a:rPr lang="en-US" sz="700"/>
              <a:t> Records can be updated in real time with a few clicks.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700" b="1"/>
              <a:t>5.Backup and Recovery Support</a:t>
            </a:r>
            <a:br>
              <a:rPr lang="en-US" sz="700"/>
            </a:br>
            <a:r>
              <a:rPr lang="en-US" sz="700"/>
              <a:t> Digital storage allows for regular data backups and easy recovery.</a:t>
            </a:r>
            <a:br>
              <a:rPr lang="en-US" sz="700"/>
            </a:br>
            <a:r>
              <a:rPr lang="en-US" sz="700"/>
              <a:t> It reduces the risk of permanent data loss.</a:t>
            </a: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700"/>
          </a:p>
        </p:txBody>
      </p:sp>
      <p:pic>
        <p:nvPicPr>
          <p:cNvPr id="38" name="Graphic 37" descr="Database">
            <a:extLst>
              <a:ext uri="{FF2B5EF4-FFF2-40B4-BE49-F238E27FC236}">
                <a16:creationId xmlns:a16="http://schemas.microsoft.com/office/drawing/2014/main" id="{FE4FF76C-8B3E-4378-82A2-4D1C5E507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419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50A807-E8F4-601A-80CD-2E2893B0E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953AD-9E7E-9FAB-714D-A03738E63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FEATURES OF PROPOSED SYSTEM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A6173-E8E7-11AB-4245-301B10D9F7C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/>
              <a:t>Add and Manage Patient Records</a:t>
            </a:r>
            <a:br>
              <a:rPr lang="en-US" sz="1500"/>
            </a:br>
            <a:r>
              <a:rPr lang="en-US" sz="1500"/>
              <a:t> Users can easily add new patient details and manage existing records.</a:t>
            </a:r>
            <a:br>
              <a:rPr lang="en-US" sz="1500"/>
            </a:br>
            <a:r>
              <a:rPr lang="en-US" sz="1500"/>
              <a:t> It supports editing, updating, and deleting entries.</a:t>
            </a:r>
          </a:p>
          <a:p>
            <a:pPr>
              <a:lnSpc>
                <a:spcPct val="90000"/>
              </a:lnSpc>
            </a:pPr>
            <a:r>
              <a:rPr lang="en-US" sz="1500"/>
              <a:t>Search Functionality</a:t>
            </a:r>
            <a:br>
              <a:rPr lang="en-US" sz="1500"/>
            </a:br>
            <a:r>
              <a:rPr lang="en-US" sz="1500"/>
              <a:t> The system allows quick searching of patient records using various filters.</a:t>
            </a:r>
            <a:br>
              <a:rPr lang="en-US" sz="1500"/>
            </a:br>
            <a:r>
              <a:rPr lang="en-US" sz="1500"/>
              <a:t> This saves time and improves efficiency in data access.</a:t>
            </a:r>
          </a:p>
          <a:p>
            <a:pPr>
              <a:lnSpc>
                <a:spcPct val="90000"/>
              </a:lnSpc>
            </a:pPr>
            <a:r>
              <a:rPr lang="en-US" sz="1500"/>
              <a:t>Login Authentication</a:t>
            </a:r>
            <a:br>
              <a:rPr lang="en-US" sz="1500"/>
            </a:br>
            <a:r>
              <a:rPr lang="en-US" sz="1500"/>
              <a:t> Secure login ensures only authorized users can access the system.</a:t>
            </a:r>
            <a:br>
              <a:rPr lang="en-US" sz="1500"/>
            </a:br>
            <a:r>
              <a:rPr lang="en-US" sz="1500"/>
              <a:t> This feature protects sensitive patient data.</a:t>
            </a:r>
          </a:p>
          <a:p>
            <a:pPr>
              <a:lnSpc>
                <a:spcPct val="90000"/>
              </a:lnSpc>
            </a:pPr>
            <a:r>
              <a:rPr lang="en-US" sz="1500"/>
              <a:t>Graphical User Interface (GUI)</a:t>
            </a:r>
            <a:br>
              <a:rPr lang="en-US" sz="1500"/>
            </a:br>
            <a:r>
              <a:rPr lang="en-US" sz="1500"/>
              <a:t> Tkinter provides a clean and interactive interface for easy usage.</a:t>
            </a:r>
            <a:br>
              <a:rPr lang="en-US" sz="1500"/>
            </a:br>
            <a:r>
              <a:rPr lang="en-US" sz="1500"/>
              <a:t> No technical skills are required to operate the system.</a:t>
            </a:r>
          </a:p>
          <a:p>
            <a:pPr>
              <a:lnSpc>
                <a:spcPct val="90000"/>
              </a:lnSpc>
            </a:pPr>
            <a:r>
              <a:rPr lang="en-US" sz="1500"/>
              <a:t>Database Integration</a:t>
            </a:r>
            <a:br>
              <a:rPr lang="en-US" sz="1500"/>
            </a:br>
            <a:r>
              <a:rPr lang="en-US" sz="1500"/>
              <a:t> All records are stored in a MySQL database for structured and reliable storage.</a:t>
            </a:r>
            <a:br>
              <a:rPr lang="en-US" sz="1500"/>
            </a:br>
            <a:r>
              <a:rPr lang="en-US" sz="1500"/>
              <a:t> Data is well-organized and easily retrievable.</a:t>
            </a:r>
          </a:p>
          <a:p>
            <a:pPr>
              <a:lnSpc>
                <a:spcPct val="90000"/>
              </a:lnSpc>
            </a:pPr>
            <a:endParaRPr lang="en-US" sz="1500"/>
          </a:p>
          <a:p>
            <a:pPr marL="0">
              <a:lnSpc>
                <a:spcPct val="90000"/>
              </a:lnSpc>
              <a:spcBef>
                <a:spcPts val="2500"/>
              </a:spcBef>
            </a:pPr>
            <a:endParaRPr lang="en-US" sz="1500"/>
          </a:p>
        </p:txBody>
      </p:sp>
      <p:pic>
        <p:nvPicPr>
          <p:cNvPr id="4" name="Picture 3" descr="Proposed System Images - Free Download ...">
            <a:extLst>
              <a:ext uri="{FF2B5EF4-FFF2-40B4-BE49-F238E27FC236}">
                <a16:creationId xmlns:a16="http://schemas.microsoft.com/office/drawing/2014/main" id="{0FE1C880-AFCB-675F-920E-429F57DCBA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95" r="2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385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17CC04-806F-225C-61DD-759A76EB9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151F7F-30B9-553B-FFBA-4A5DC2E68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SYSTEM MODULES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E4038-4F43-79AC-78BA-D01676C9B74D}"/>
              </a:ext>
            </a:extLst>
          </p:cNvPr>
          <p:cNvSpPr txBox="1"/>
          <p:nvPr/>
        </p:nvSpPr>
        <p:spPr>
          <a:xfrm>
            <a:off x="804672" y="2421682"/>
            <a:ext cx="4977578" cy="363928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Login Module</a:t>
            </a:r>
            <a:br>
              <a:rPr lang="en-US" sz="1300">
                <a:solidFill>
                  <a:schemeClr val="tx2"/>
                </a:solidFill>
              </a:rPr>
            </a:br>
            <a:r>
              <a:rPr lang="en-US" sz="1300">
                <a:solidFill>
                  <a:schemeClr val="tx2"/>
                </a:solidFill>
              </a:rPr>
              <a:t> Provides secure access to the system with username and password.</a:t>
            </a:r>
            <a:br>
              <a:rPr lang="en-US" sz="1300">
                <a:solidFill>
                  <a:schemeClr val="tx2"/>
                </a:solidFill>
              </a:rPr>
            </a:br>
            <a:r>
              <a:rPr lang="en-US" sz="1300">
                <a:solidFill>
                  <a:schemeClr val="tx2"/>
                </a:solidFill>
              </a:rPr>
              <a:t> Ensures only authorized users can manage patient records.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Patient Registration Module</a:t>
            </a:r>
            <a:br>
              <a:rPr lang="en-US" sz="1300">
                <a:solidFill>
                  <a:schemeClr val="tx2"/>
                </a:solidFill>
              </a:rPr>
            </a:br>
            <a:r>
              <a:rPr lang="en-US" sz="1300">
                <a:solidFill>
                  <a:schemeClr val="tx2"/>
                </a:solidFill>
              </a:rPr>
              <a:t> Allows users to add new patient details into the database.</a:t>
            </a:r>
            <a:br>
              <a:rPr lang="en-US" sz="1300">
                <a:solidFill>
                  <a:schemeClr val="tx2"/>
                </a:solidFill>
              </a:rPr>
            </a:br>
            <a:r>
              <a:rPr lang="en-US" sz="1300">
                <a:solidFill>
                  <a:schemeClr val="tx2"/>
                </a:solidFill>
              </a:rPr>
              <a:t> Includes fields like name, age, gender, disease, and contact info.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Patient Management Module</a:t>
            </a:r>
            <a:br>
              <a:rPr lang="en-US" sz="1300">
                <a:solidFill>
                  <a:schemeClr val="tx2"/>
                </a:solidFill>
              </a:rPr>
            </a:br>
            <a:r>
              <a:rPr lang="en-US" sz="1300">
                <a:solidFill>
                  <a:schemeClr val="tx2"/>
                </a:solidFill>
              </a:rPr>
              <a:t> Enables updating, viewing, and deleting of patient records.</a:t>
            </a:r>
            <a:br>
              <a:rPr lang="en-US" sz="1300">
                <a:solidFill>
                  <a:schemeClr val="tx2"/>
                </a:solidFill>
              </a:rPr>
            </a:br>
            <a:r>
              <a:rPr lang="en-US" sz="1300">
                <a:solidFill>
                  <a:schemeClr val="tx2"/>
                </a:solidFill>
              </a:rPr>
              <a:t> Ensures records are accurate and up-to-date.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Search and Filter Module</a:t>
            </a:r>
            <a:br>
              <a:rPr lang="en-US" sz="1300">
                <a:solidFill>
                  <a:schemeClr val="tx2"/>
                </a:solidFill>
              </a:rPr>
            </a:br>
            <a:r>
              <a:rPr lang="en-US" sz="1300">
                <a:solidFill>
                  <a:schemeClr val="tx2"/>
                </a:solidFill>
              </a:rPr>
              <a:t> Lets users quickly search patient data using keywords or filters.</a:t>
            </a:r>
            <a:br>
              <a:rPr lang="en-US" sz="1300">
                <a:solidFill>
                  <a:schemeClr val="tx2"/>
                </a:solidFill>
              </a:rPr>
            </a:br>
            <a:r>
              <a:rPr lang="en-US" sz="1300">
                <a:solidFill>
                  <a:schemeClr val="tx2"/>
                </a:solidFill>
              </a:rPr>
              <a:t> Saves time and improves data accessibility.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Database Connectivity Module</a:t>
            </a:r>
            <a:br>
              <a:rPr lang="en-US" sz="1300">
                <a:solidFill>
                  <a:schemeClr val="tx2"/>
                </a:solidFill>
              </a:rPr>
            </a:br>
            <a:r>
              <a:rPr lang="en-US" sz="1300">
                <a:solidFill>
                  <a:schemeClr val="tx2"/>
                </a:solidFill>
              </a:rPr>
              <a:t> Connects the GUI with the MySQL database.</a:t>
            </a:r>
            <a:br>
              <a:rPr lang="en-US" sz="1300">
                <a:solidFill>
                  <a:schemeClr val="tx2"/>
                </a:solidFill>
              </a:rPr>
            </a:br>
            <a:r>
              <a:rPr lang="en-US" sz="1300">
                <a:solidFill>
                  <a:schemeClr val="tx2"/>
                </a:solidFill>
              </a:rPr>
              <a:t> Handles all backend data storage and retrieval operations.</a:t>
            </a: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>
              <a:solidFill>
                <a:schemeClr val="tx2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6" name="Graphic 35" descr="Lock">
            <a:extLst>
              <a:ext uri="{FF2B5EF4-FFF2-40B4-BE49-F238E27FC236}">
                <a16:creationId xmlns:a16="http://schemas.microsoft.com/office/drawing/2014/main" id="{2166102C-4808-53C1-2645-5DC95C99BC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801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7E63CC-CF7B-939B-44F6-3D2FC91753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F66517-F6E5-6E94-2B08-930ECF115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FUTURE ENCHANCEMENTS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99B4C5-796B-023E-5DA8-F974ACEA0E67}"/>
              </a:ext>
            </a:extLst>
          </p:cNvPr>
          <p:cNvSpPr txBox="1"/>
          <p:nvPr/>
        </p:nvSpPr>
        <p:spPr>
          <a:xfrm>
            <a:off x="804672" y="2421682"/>
            <a:ext cx="4977578" cy="363928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>
                <a:solidFill>
                  <a:schemeClr val="tx2"/>
                </a:solidFill>
              </a:rPr>
              <a:t>Doctor and Staff Management</a:t>
            </a:r>
            <a:br>
              <a:rPr lang="en-US" sz="1100">
                <a:solidFill>
                  <a:schemeClr val="tx2"/>
                </a:solidFill>
              </a:rPr>
            </a:br>
            <a:r>
              <a:rPr lang="en-US" sz="1100">
                <a:solidFill>
                  <a:schemeClr val="tx2"/>
                </a:solidFill>
              </a:rPr>
              <a:t> Add modules to manage doctor and staff details along with their schedules.</a:t>
            </a:r>
            <a:br>
              <a:rPr lang="en-US" sz="1100">
                <a:solidFill>
                  <a:schemeClr val="tx2"/>
                </a:solidFill>
              </a:rPr>
            </a:br>
            <a:r>
              <a:rPr lang="en-US" sz="1100">
                <a:solidFill>
                  <a:schemeClr val="tx2"/>
                </a:solidFill>
              </a:rPr>
              <a:t> This will help in overall hospital administration.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>
                <a:solidFill>
                  <a:schemeClr val="tx2"/>
                </a:solidFill>
              </a:rPr>
              <a:t>Appointment Booking System</a:t>
            </a:r>
            <a:br>
              <a:rPr lang="en-US" sz="1100">
                <a:solidFill>
                  <a:schemeClr val="tx2"/>
                </a:solidFill>
              </a:rPr>
            </a:br>
            <a:r>
              <a:rPr lang="en-US" sz="1100">
                <a:solidFill>
                  <a:schemeClr val="tx2"/>
                </a:solidFill>
              </a:rPr>
              <a:t> Integrate a feature for patients to book appointments online.</a:t>
            </a:r>
            <a:br>
              <a:rPr lang="en-US" sz="1100">
                <a:solidFill>
                  <a:schemeClr val="tx2"/>
                </a:solidFill>
              </a:rPr>
            </a:br>
            <a:r>
              <a:rPr lang="en-US" sz="1100">
                <a:solidFill>
                  <a:schemeClr val="tx2"/>
                </a:solidFill>
              </a:rPr>
              <a:t> It will streamline the patient visit process.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>
                <a:solidFill>
                  <a:schemeClr val="tx2"/>
                </a:solidFill>
              </a:rPr>
              <a:t>Medical History Tracking</a:t>
            </a:r>
            <a:br>
              <a:rPr lang="en-US" sz="1100">
                <a:solidFill>
                  <a:schemeClr val="tx2"/>
                </a:solidFill>
              </a:rPr>
            </a:br>
            <a:r>
              <a:rPr lang="en-US" sz="1100">
                <a:solidFill>
                  <a:schemeClr val="tx2"/>
                </a:solidFill>
              </a:rPr>
              <a:t> Store and display patients’ past medical records and treatments.</a:t>
            </a:r>
            <a:br>
              <a:rPr lang="en-US" sz="1100">
                <a:solidFill>
                  <a:schemeClr val="tx2"/>
                </a:solidFill>
              </a:rPr>
            </a:br>
            <a:r>
              <a:rPr lang="en-US" sz="1100">
                <a:solidFill>
                  <a:schemeClr val="tx2"/>
                </a:solidFill>
              </a:rPr>
              <a:t> Helps doctors make better clinical decisions.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>
                <a:solidFill>
                  <a:schemeClr val="tx2"/>
                </a:solidFill>
              </a:rPr>
              <a:t>Billing and Payment Integration</a:t>
            </a:r>
            <a:br>
              <a:rPr lang="en-US" sz="1100">
                <a:solidFill>
                  <a:schemeClr val="tx2"/>
                </a:solidFill>
              </a:rPr>
            </a:br>
            <a:r>
              <a:rPr lang="en-US" sz="1100">
                <a:solidFill>
                  <a:schemeClr val="tx2"/>
                </a:solidFill>
              </a:rPr>
              <a:t> Include a billing module to generate invoices and track payments.</a:t>
            </a:r>
            <a:br>
              <a:rPr lang="en-US" sz="1100">
                <a:solidFill>
                  <a:schemeClr val="tx2"/>
                </a:solidFill>
              </a:rPr>
            </a:br>
            <a:r>
              <a:rPr lang="en-US" sz="1100">
                <a:solidFill>
                  <a:schemeClr val="tx2"/>
                </a:solidFill>
              </a:rPr>
              <a:t> Makes the system more comprehensive and useful.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>
                <a:solidFill>
                  <a:schemeClr val="tx2"/>
                </a:solidFill>
              </a:rPr>
              <a:t>Cloud Storage and Remote Access</a:t>
            </a:r>
            <a:br>
              <a:rPr lang="en-US" sz="1100">
                <a:solidFill>
                  <a:schemeClr val="tx2"/>
                </a:solidFill>
              </a:rPr>
            </a:br>
            <a:r>
              <a:rPr lang="en-US" sz="1100">
                <a:solidFill>
                  <a:schemeClr val="tx2"/>
                </a:solidFill>
              </a:rPr>
              <a:t> Enable cloud-based storage for accessing records from anywhere.</a:t>
            </a:r>
            <a:br>
              <a:rPr lang="en-US" sz="1100">
                <a:solidFill>
                  <a:schemeClr val="tx2"/>
                </a:solidFill>
              </a:rPr>
            </a:br>
            <a:r>
              <a:rPr lang="en-US" sz="1100">
                <a:solidFill>
                  <a:schemeClr val="tx2"/>
                </a:solidFill>
              </a:rPr>
              <a:t> Useful for telemedicine and multi-branch hospitals.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>
              <a:solidFill>
                <a:schemeClr val="tx2"/>
              </a:solidFill>
            </a:endParaRP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100">
              <a:solidFill>
                <a:schemeClr val="tx2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6" name="Graphic 35" descr="Stethoscope">
            <a:extLst>
              <a:ext uri="{FF2B5EF4-FFF2-40B4-BE49-F238E27FC236}">
                <a16:creationId xmlns:a16="http://schemas.microsoft.com/office/drawing/2014/main" id="{E0934820-DA86-BB7F-AC83-1906D1E9D6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169037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521</Words>
  <Application>Microsoft Office PowerPoint</Application>
  <PresentationFormat>Widescreen</PresentationFormat>
  <Paragraphs>76</Paragraphs>
  <Slides>18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AccentBoxVTI</vt:lpstr>
      <vt:lpstr>HOSPITAL PATIENT RECORD SYSTEM</vt:lpstr>
      <vt:lpstr>Agenda</vt:lpstr>
      <vt:lpstr>INTRODUCTION</vt:lpstr>
      <vt:lpstr>EXISTING SYSTEM</vt:lpstr>
      <vt:lpstr>CHALLENGES IN EXISTING SYSTEM</vt:lpstr>
      <vt:lpstr>PROPOSED SYSTEM</vt:lpstr>
      <vt:lpstr>FEATURES OF PROPOSED SYSTEM</vt:lpstr>
      <vt:lpstr>SYSTEM MODULES</vt:lpstr>
      <vt:lpstr>FUTURE ENCHANCEMENTS</vt:lpstr>
      <vt:lpstr>SYSTEM ARCHITECTURE/ TECHNOLOGY STACKS</vt:lpstr>
      <vt:lpstr>Conclusion </vt:lpstr>
      <vt:lpstr>PROGRAM</vt:lpstr>
      <vt:lpstr>PROGRAM</vt:lpstr>
      <vt:lpstr>PROGRAM</vt:lpstr>
      <vt:lpstr>PROGRAM</vt:lpstr>
      <vt:lpstr>OUTPUT</vt:lpstr>
      <vt:lpstr>OUTPUT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294</cp:revision>
  <dcterms:created xsi:type="dcterms:W3CDTF">2025-05-31T04:08:08Z</dcterms:created>
  <dcterms:modified xsi:type="dcterms:W3CDTF">2025-05-31T06:10:45Z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